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8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9" r:id="rId16"/>
    <p:sldId id="271" r:id="rId17"/>
    <p:sldId id="272" r:id="rId18"/>
    <p:sldId id="273" r:id="rId19"/>
    <p:sldId id="274" r:id="rId20"/>
    <p:sldId id="275" r:id="rId21"/>
    <p:sldId id="278" r:id="rId22"/>
    <p:sldId id="266" r:id="rId23"/>
    <p:sldId id="276" r:id="rId24"/>
    <p:sldId id="281" r:id="rId25"/>
    <p:sldId id="280" r:id="rId26"/>
    <p:sldId id="282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11" autoAdjust="0"/>
    <p:restoredTop sz="94660"/>
  </p:normalViewPr>
  <p:slideViewPr>
    <p:cSldViewPr>
      <p:cViewPr varScale="1">
        <p:scale>
          <a:sx n="86" d="100"/>
          <a:sy n="86" d="100"/>
        </p:scale>
        <p:origin x="-84" y="-4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Science, Religion and Philosophy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Man’s search for the </a:t>
            </a:r>
            <a:r>
              <a:rPr lang="en" dirty="0" smtClean="0"/>
              <a:t>Truth</a:t>
            </a:r>
          </a:p>
          <a:p>
            <a:pPr>
              <a:spcBef>
                <a:spcPts val="0"/>
              </a:spcBef>
              <a:buNone/>
            </a:pP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Gokulmuthu Narayanaswamy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Principles of Vedanta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Assumption 1</a:t>
            </a:r>
            <a:r>
              <a:rPr lang="en" dirty="0" smtClean="0"/>
              <a:t>:</a:t>
            </a:r>
            <a:r>
              <a:rPr lang="en" dirty="0" smtClean="0"/>
              <a:t> Freewill and </a:t>
            </a:r>
            <a:r>
              <a:rPr lang="en" dirty="0" smtClean="0"/>
              <a:t>Moral </a:t>
            </a:r>
            <a:r>
              <a:rPr lang="en" dirty="0" smtClean="0"/>
              <a:t>causality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Individual (Jiva) is the holder of freewill.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Strict moral causality (Law of Karma).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Fairness and justice in the whole system.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Nothing is lost, even by death.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Assumption 2: Conscious Totality (Isvara)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Transcendent and </a:t>
            </a:r>
            <a:r>
              <a:rPr lang="en-US" dirty="0" smtClean="0"/>
              <a:t>immanent</a:t>
            </a:r>
          </a:p>
          <a:p>
            <a:pPr marL="457200" lvl="1" indent="-419100">
              <a:buFont typeface="Arial"/>
              <a:buChar char="●"/>
            </a:pPr>
            <a:r>
              <a:rPr lang="en-US" dirty="0" err="1" smtClean="0"/>
              <a:t>abhinna</a:t>
            </a:r>
            <a:r>
              <a:rPr lang="en-US" dirty="0" smtClean="0"/>
              <a:t> </a:t>
            </a:r>
            <a:r>
              <a:rPr lang="en-US" dirty="0" err="1" smtClean="0"/>
              <a:t>nimitta</a:t>
            </a:r>
            <a:r>
              <a:rPr lang="en-US" dirty="0" smtClean="0"/>
              <a:t> </a:t>
            </a:r>
            <a:r>
              <a:rPr lang="en-US" dirty="0" err="1" smtClean="0"/>
              <a:t>upaadaana</a:t>
            </a:r>
            <a:r>
              <a:rPr lang="en-US" dirty="0" smtClean="0"/>
              <a:t> </a:t>
            </a:r>
            <a:r>
              <a:rPr lang="en-US" dirty="0" err="1" smtClean="0"/>
              <a:t>kaarana</a:t>
            </a:r>
            <a:endParaRPr lang="en" dirty="0" smtClean="0"/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Context sensitive interface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Sustainence by being Conscious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Principles of Vedanta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Isvara is omniscient and omnipotent.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Prayer and austerities are also actions.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Karma is reflective. Wishing harm will bring harm, etc.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Finite desires keep the cycle going.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Complete freedom from worldly desires will lead to freedom from the cycle.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Get out of the race !!!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Six Questions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sentient individual (me)?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universal?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insentient world?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Why is there human suffering?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state beyond suffering?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means to the state beyond suffering?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Purpose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Dharma – Morality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Inspired by what, will a person be truthful, non-violent and self-controlled, even to death?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Moksha – Resilience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Inspired by what, will a person be cheerful and active inspite of the ups and downs in life?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Problems (Sample)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Where did the cause and effect cycle (karma and janma cycle) start?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None of them can be the beginning.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If it is without beginning, how can it end?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If end of the cycle is freedom, freedom will be limited.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Can Isvara be the cause of the world?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Being cause =&gt; subject to change. Change =&gt; intention. Intention =&gt; desire. Desire =&gt; dissatisfaction.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Also change implies subject to time and space.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Principles of Advaita Vedanta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Brahmavid aapnoti param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Satyam Jnaanam Anantam Brahma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Yo veda nihitam guhaayaam parame vyoman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So ashnute sarvaan kaamaan saha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Brahmanaa vipascita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Satyam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Satyam - Existence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Limitations of perception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All properties are emergent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What is the nature of the fundamental substance?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Nirguna – free from properties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Nirvikaara – free from change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Nitya and sarvagata – eternal and omnipresent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Ekam - single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Jnaanam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Jnaanam - Conciousness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Subject – object relationship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I am the Ultimate Subject, which can never be an object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Properties belong to objects only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What is the nature of I, the Ultimate Subject?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Nirguna – free from properties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Nirvikaara – free from change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Nitya and sarvagata – eternal and omnipresent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Ekam - single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Advaitam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Jnaanam = Satyam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I, the Consciousness am the fundamental substance of the entire Universe.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Space in the hall Vs. Space outside the hall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Space is not in the hall. Hall is in space.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Universe exists in Me !!!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Maaya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What is the nature of the Universe?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Analysis of Finite Vs. Infinite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Number line as example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Inference: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Infinite exists from the point of view of finite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Finite does not exist from point of view of Infinite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This is called Maaya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Universe exists only from point of view of finite. It has a relative, dependent existence.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Search of Truth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If you expect any benefits from your search, material, mental or spiritual, you have missed the point. Truth gives no advantage. It gives you no higher status, no power over others; all you get is truth and the freedom from the false.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-"/>
            </a:pPr>
            <a:r>
              <a:rPr lang="en" dirty="0"/>
              <a:t>Sri Nisargadatta Maharaj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Advaita Summary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Summary: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Brahma satyam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Jagat mityaa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Jivah Brahma eva na aparah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Jiva-jagat-isvara model is not negated. It is valid in the relative realm.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Individuality is an illusion.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Giving up the reality attributed to the concept of individuality is Moksha.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Principles of Advaita Vedanta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Brahmavid aapnoti param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Satyam Jnaanam Anantam Brahma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Yo veda nihitam guhaayaam parame vyoman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So ashnute sarvaan kaamaan saha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Brahmanaa vipascita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Jiva, Jagat and Isvara</a:t>
            </a:r>
            <a:endParaRPr lang="e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222434"/>
            <a:ext cx="6553200" cy="392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Six Questions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sentient individual </a:t>
            </a:r>
            <a:r>
              <a:rPr lang="en" dirty="0" smtClean="0"/>
              <a:t>(me)?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universal?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insentient world?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Why is there human suffering?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state beyond suffering?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means to the state beyond suffering?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Purpose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Dharma – Morality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Inspired by what, will a person be truthful, non-violent and self-controlled, even to death?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Moksha – Resilience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Inspired by what, will a person be cheerful and active inspite of the ups and downs in life?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who is talking Vedanta!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human being is part of the whole called by us universe, a part</a:t>
            </a:r>
          </a:p>
          <a:p>
            <a:r>
              <a:rPr lang="en-US" sz="2000" dirty="0" smtClean="0"/>
              <a:t>limited in time and space. We experience ourselves, our thoughts </a:t>
            </a:r>
          </a:p>
          <a:p>
            <a:r>
              <a:rPr lang="en-US" sz="2000" dirty="0" smtClean="0"/>
              <a:t>and feelings as something separate from the rest. A kind of optical </a:t>
            </a:r>
          </a:p>
          <a:p>
            <a:r>
              <a:rPr lang="en-US" sz="2000" dirty="0" smtClean="0"/>
              <a:t>delusion of consciousness. This delusion is a kind of prison for us, </a:t>
            </a:r>
          </a:p>
          <a:p>
            <a:r>
              <a:rPr lang="en-US" sz="2000" dirty="0" smtClean="0"/>
              <a:t>restricting us to our personal desires and to affection for a few </a:t>
            </a:r>
          </a:p>
          <a:p>
            <a:r>
              <a:rPr lang="en-US" sz="2000" dirty="0" smtClean="0"/>
              <a:t>persons nearest to us. Our task must be to free ourselves from the </a:t>
            </a:r>
          </a:p>
          <a:p>
            <a:r>
              <a:rPr lang="en-US" sz="2000" dirty="0" smtClean="0"/>
              <a:t>prison by widening our circle of compassion to embrace all living </a:t>
            </a:r>
          </a:p>
          <a:p>
            <a:r>
              <a:rPr lang="en-US" sz="2000" dirty="0" smtClean="0"/>
              <a:t>creatures and the whole of nature in its beauty. The true value of a </a:t>
            </a:r>
          </a:p>
          <a:p>
            <a:r>
              <a:rPr lang="en-US" sz="2000" dirty="0" smtClean="0"/>
              <a:t>human being is determined primarily by the measure and the sense</a:t>
            </a:r>
          </a:p>
          <a:p>
            <a:r>
              <a:rPr lang="en-US" sz="2000" dirty="0" smtClean="0"/>
              <a:t>in which they have obtained liberation from the self.</a:t>
            </a:r>
          </a:p>
          <a:p>
            <a:endParaRPr lang="en-US" sz="2000" dirty="0" smtClean="0"/>
          </a:p>
          <a:p>
            <a:r>
              <a:rPr lang="en-US" sz="2000" dirty="0" smtClean="0"/>
              <a:t>- Albert Einstein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Thank you !!!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Char char="●"/>
            </a:pPr>
            <a:r>
              <a:rPr lang="en" dirty="0" smtClean="0"/>
              <a:t>Questions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http://www.practicalphilosophy.in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Vedanta 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true </a:t>
            </a:r>
            <a:r>
              <a:rPr lang="en-US" dirty="0" err="1" smtClean="0"/>
              <a:t>Vedantic</a:t>
            </a:r>
            <a:r>
              <a:rPr lang="en-US" dirty="0" smtClean="0"/>
              <a:t> spirit does not start out with a system of preconceived ideas…. each man has been entirely free to search wherever he pleased for the spiritual explanation of the spectacle of the universe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 err="1" smtClean="0"/>
              <a:t>Romain</a:t>
            </a:r>
            <a:r>
              <a:rPr lang="en-US" dirty="0" smtClean="0"/>
              <a:t> Rolland (French Nobel Laureate)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Six Questions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sentient individual (me)?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universal?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insentient world?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Why is there human suffering?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state beyond suffering?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means to the state beyond suffering?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Success of Science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Based on strict cause and effect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Rigorous </a:t>
            </a:r>
            <a:r>
              <a:rPr lang="en" dirty="0"/>
              <a:t>process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Credible system of peer review of research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Universal across cultures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Mathematics to check human errors and personal </a:t>
            </a:r>
            <a:r>
              <a:rPr lang="en" dirty="0" smtClean="0"/>
              <a:t>biases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Resulted in useful technology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Science in Search of Truth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Reductionism and </a:t>
            </a:r>
            <a:r>
              <a:rPr lang="en" dirty="0" smtClean="0"/>
              <a:t>emergence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>
                <a:solidFill>
                  <a:srgbClr val="FF0000"/>
                </a:solidFill>
              </a:rPr>
              <a:t>Vague at higher levels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Objective reality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>
                <a:solidFill>
                  <a:srgbClr val="FF0000"/>
                </a:solidFill>
              </a:rPr>
              <a:t>Perception coloured by other factors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Verifiable concepts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>
                <a:solidFill>
                  <a:srgbClr val="FF0000"/>
                </a:solidFill>
              </a:rPr>
              <a:t>Non-verifiables – freewill, materialism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Occam’s razor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>
                <a:solidFill>
                  <a:srgbClr val="FF0000"/>
                </a:solidFill>
              </a:rPr>
              <a:t>Srinivasa Ramanujam</a:t>
            </a:r>
            <a:endParaRPr lang="e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Six Questions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sentient individual (me)?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universal?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nature of the insentient world?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Why is there human suffering?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state beyond suffering?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What is the means to the state beyond suffering?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Why </a:t>
            </a:r>
            <a:r>
              <a:rPr lang="en" dirty="0" smtClean="0"/>
              <a:t>Religion?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Four pursuits of man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Artha – Security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Kama - Comfort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Dharma – Morality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Inspired by what, will a person be truthful, non-violent and self-controlled, even to death?</a:t>
            </a:r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Moksha – Resilience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Inspired by what, will a person be cheerful and active inspite of the ups and downs in life?</a:t>
            </a:r>
          </a:p>
          <a:p>
            <a:pPr marL="457200" indent="-419100"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Method of </a:t>
            </a:r>
            <a:r>
              <a:rPr lang="en" dirty="0" smtClean="0"/>
              <a:t>Religion</a:t>
            </a:r>
            <a:endParaRPr lang="en"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Font typeface="Arial"/>
              <a:buChar char="●"/>
            </a:pPr>
            <a:r>
              <a:rPr lang="en" dirty="0" smtClean="0"/>
              <a:t>Two types of people: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Immature – Selfish – What is in it for me?</a:t>
            </a:r>
          </a:p>
          <a:p>
            <a:pPr marL="457200" lvl="2" indent="-419100">
              <a:buFont typeface="Arial"/>
              <a:buChar char="●"/>
            </a:pPr>
            <a:r>
              <a:rPr lang="en" dirty="0" smtClean="0"/>
              <a:t>Mature – Altruistic – Sees himself in other’s place</a:t>
            </a:r>
            <a:r>
              <a:rPr lang="en" dirty="0" smtClean="0"/>
              <a:t>.</a:t>
            </a:r>
          </a:p>
          <a:p>
            <a:pPr marL="457200" lvl="1" indent="-419100">
              <a:buFont typeface="Arial"/>
              <a:buChar char="●"/>
            </a:pPr>
            <a:endParaRPr lang="en" dirty="0" smtClean="0"/>
          </a:p>
          <a:p>
            <a:pPr marL="457200" indent="-419100">
              <a:buFont typeface="Arial"/>
              <a:buChar char="●"/>
            </a:pPr>
            <a:r>
              <a:rPr lang="en" dirty="0" smtClean="0"/>
              <a:t>Religion should inspire both these types of people to be moral and resilient.</a:t>
            </a:r>
            <a:endParaRPr lang="en" dirty="0" smtClean="0"/>
          </a:p>
          <a:p>
            <a:pPr marL="457200" lvl="1" indent="-419100"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1231</Words>
  <PresentationFormat>On-screen Show (16:9)</PresentationFormat>
  <Paragraphs>190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paper-plane</vt:lpstr>
      <vt:lpstr>Science, Religion and Philosophy</vt:lpstr>
      <vt:lpstr>Search of Truth</vt:lpstr>
      <vt:lpstr>Vedanta …</vt:lpstr>
      <vt:lpstr>Six Questions</vt:lpstr>
      <vt:lpstr>Success of Science</vt:lpstr>
      <vt:lpstr>Science in Search of Truth</vt:lpstr>
      <vt:lpstr>Six Questions</vt:lpstr>
      <vt:lpstr>Why Religion?</vt:lpstr>
      <vt:lpstr>Method of Religion</vt:lpstr>
      <vt:lpstr>Principles of Vedanta</vt:lpstr>
      <vt:lpstr>Principles of Vedanta</vt:lpstr>
      <vt:lpstr>Six Questions</vt:lpstr>
      <vt:lpstr>Purpose</vt:lpstr>
      <vt:lpstr>Problems (Sample)</vt:lpstr>
      <vt:lpstr>Principles of Advaita Vedanta</vt:lpstr>
      <vt:lpstr>Satyam</vt:lpstr>
      <vt:lpstr>Jnaanam</vt:lpstr>
      <vt:lpstr>Advaitam</vt:lpstr>
      <vt:lpstr>Maaya</vt:lpstr>
      <vt:lpstr>Advaita Summary</vt:lpstr>
      <vt:lpstr>Principles of Advaita Vedanta</vt:lpstr>
      <vt:lpstr>Jiva, Jagat and Isvara</vt:lpstr>
      <vt:lpstr>Six Questions</vt:lpstr>
      <vt:lpstr>Purpose</vt:lpstr>
      <vt:lpstr>Look who is talking Vedanta!</vt:lpstr>
      <vt:lpstr>Thank you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Science, Religion and Philosophy</dc:title>
  <cp:lastModifiedBy>Gokul</cp:lastModifiedBy>
  <cp:revision>29</cp:revision>
  <dcterms:modified xsi:type="dcterms:W3CDTF">2015-01-13T20:01:20Z</dcterms:modified>
</cp:coreProperties>
</file>